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99" r:id="rId3"/>
    <p:sldId id="298" r:id="rId4"/>
    <p:sldId id="300" r:id="rId5"/>
    <p:sldId id="301" r:id="rId6"/>
    <p:sldId id="303" r:id="rId7"/>
    <p:sldId id="257" r:id="rId8"/>
    <p:sldId id="261" r:id="rId9"/>
    <p:sldId id="260" r:id="rId10"/>
    <p:sldId id="263" r:id="rId11"/>
    <p:sldId id="26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3" r:id="rId21"/>
    <p:sldId id="274" r:id="rId22"/>
    <p:sldId id="276" r:id="rId23"/>
    <p:sldId id="277" r:id="rId24"/>
    <p:sldId id="278" r:id="rId25"/>
    <p:sldId id="279" r:id="rId26"/>
    <p:sldId id="286" r:id="rId27"/>
    <p:sldId id="287" r:id="rId28"/>
    <p:sldId id="288" r:id="rId29"/>
    <p:sldId id="258" r:id="rId30"/>
    <p:sldId id="291" r:id="rId31"/>
    <p:sldId id="289" r:id="rId32"/>
    <p:sldId id="297" r:id="rId33"/>
    <p:sldId id="259" r:id="rId34"/>
  </p:sldIdLst>
  <p:sldSz cx="9144000" cy="6858000" type="overhead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9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C7EFF-70EC-42F5-8A5D-008F1315B37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80DB9-D9AD-4780-8430-A4184494FC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9094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0DB9-D9AD-4780-8430-A4184494FC6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1340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0DB9-D9AD-4780-8430-A4184494FC69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5643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0DB9-D9AD-4780-8430-A4184494FC69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0869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0DB9-D9AD-4780-8430-A4184494FC69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8375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7" y="1169930"/>
            <a:ext cx="4814835" cy="4993803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2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9"/>
            <a:ext cx="4954250" cy="191346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03028408"/>
      </p:ext>
    </p:extLst>
  </p:cSld>
  <p:clrMapOvr>
    <a:masterClrMapping/>
  </p:clrMapOvr>
  <p:transition spd="slow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15889371"/>
      </p:ext>
    </p:extLst>
  </p:cSld>
  <p:clrMapOvr>
    <a:masterClrMapping/>
  </p:clrMapOvr>
  <p:transition spd="slow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8327622"/>
      </p:ext>
    </p:extLst>
  </p:cSld>
  <p:clrMapOvr>
    <a:masterClrMapping/>
  </p:clrMapOvr>
  <p:transition spd="slow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7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4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4" y="4301069"/>
            <a:ext cx="6382361" cy="1718731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4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2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766256142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03140356"/>
      </p:ext>
    </p:extLst>
  </p:cSld>
  <p:clrMapOvr>
    <a:masterClrMapping/>
  </p:clrMapOvr>
  <p:transition spd="slow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4" y="3886201"/>
            <a:ext cx="6382361" cy="10498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4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2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037295028"/>
      </p:ext>
    </p:extLst>
  </p:cSld>
  <p:clrMapOvr>
    <a:masterClrMapping/>
  </p:clrMapOvr>
  <p:transition spd="slow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4" y="3928535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7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04058127"/>
      </p:ext>
    </p:extLst>
  </p:cSld>
  <p:clrMapOvr>
    <a:masterClrMapping/>
  </p:clrMapOvr>
  <p:transition spd="slow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4" y="533403"/>
            <a:ext cx="6554867" cy="3767671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55257137"/>
      </p:ext>
    </p:extLst>
  </p:cSld>
  <p:clrMapOvr>
    <a:masterClrMapping/>
  </p:clrMapOvr>
  <p:transition spd="slow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27962404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4" y="533402"/>
            <a:ext cx="6554867" cy="3767671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23603132"/>
      </p:ext>
    </p:extLst>
  </p:cSld>
  <p:clrMapOvr>
    <a:masterClrMapping/>
  </p:clrMapOvr>
  <p:transition spd="slow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1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4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164062748"/>
      </p:ext>
    </p:extLst>
  </p:cSld>
  <p:clrMapOvr>
    <a:masterClrMapping/>
  </p:clrMapOvr>
  <p:transition spd="slow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4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828348"/>
      </p:ext>
    </p:extLst>
  </p:cSld>
  <p:clrMapOvr>
    <a:masterClrMapping/>
  </p:clrMapOvr>
  <p:transition spd="slow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3" y="1143001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20" y="566739"/>
            <a:ext cx="3764051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6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60594922"/>
      </p:ext>
    </p:extLst>
  </p:cSld>
  <p:clrMapOvr>
    <a:masterClrMapping/>
  </p:clrMapOvr>
  <p:transition spd="slow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17502177"/>
      </p:ext>
    </p:extLst>
  </p:cSld>
  <p:clrMapOvr>
    <a:masterClrMapping/>
  </p:clrMapOvr>
  <p:transition spd="slow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50839839"/>
      </p:ext>
    </p:extLst>
  </p:cSld>
  <p:clrMapOvr>
    <a:masterClrMapping/>
  </p:clrMapOvr>
  <p:transition spd="slow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4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04911035"/>
      </p:ext>
    </p:extLst>
  </p:cSld>
  <p:clrMapOvr>
    <a:masterClrMapping/>
  </p:clrMapOvr>
  <p:transition spd="slow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31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31156379"/>
      </p:ext>
    </p:extLst>
  </p:cSld>
  <p:clrMapOvr>
    <a:masterClrMapping/>
  </p:clrMapOvr>
  <p:transition spd="slow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8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4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4" y="533403"/>
            <a:ext cx="6554867" cy="376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9" y="6172204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A111F2C-5753-46ED-8183-FE009EC84EE5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30" y="5578480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1A418B-B14B-41C0-9D45-0FF76BB74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499041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Tm="500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23815;&#20809;&#22899;&#20013;\Desktop\2016&#20559;&#37129;&#33521;&#35486;&#25945;&#32946;\&#23436;&#25104;\20161006&#20559;&#37129;&#25945;&#32946;\&#36629;&#38899;&#27138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260650"/>
            <a:ext cx="7918648" cy="2132857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 smtClean="0"/>
              <a:t>崇光女中與</a:t>
            </a:r>
            <a:r>
              <a:rPr lang="zh-TW" altLang="zh-TW" sz="4000" b="1" dirty="0" smtClean="0"/>
              <a:t>國際扶輪</a:t>
            </a:r>
            <a:r>
              <a:rPr lang="en-US" altLang="zh-TW" sz="4000" b="1" dirty="0" smtClean="0"/>
              <a:t>3480</a:t>
            </a:r>
            <a:r>
              <a:rPr lang="zh-TW" altLang="zh-TW" sz="4000" b="1" dirty="0" smtClean="0"/>
              <a:t>地區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大小學伴心有愛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偏鄉伴讀做伙來</a:t>
            </a:r>
            <a:endParaRPr lang="zh-TW" altLang="en-US" sz="4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7" y="1264116"/>
            <a:ext cx="3528388" cy="5278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圓角矩形 2"/>
          <p:cNvSpPr/>
          <p:nvPr/>
        </p:nvSpPr>
        <p:spPr>
          <a:xfrm>
            <a:off x="467544" y="3140968"/>
            <a:ext cx="3960440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dirty="0" smtClean="0">
                <a:solidFill>
                  <a:srgbClr val="FFFF00"/>
                </a:solidFill>
              </a:rPr>
              <a:t>學校特色</a:t>
            </a:r>
            <a:endParaRPr lang="en-US" altLang="zh-TW" sz="6600" dirty="0" smtClean="0">
              <a:solidFill>
                <a:srgbClr val="FFFF00"/>
              </a:solidFill>
            </a:endParaRPr>
          </a:p>
          <a:p>
            <a:r>
              <a:rPr lang="zh-TW" altLang="en-US" sz="2800" dirty="0" smtClean="0">
                <a:solidFill>
                  <a:srgbClr val="FFFF00"/>
                </a:solidFill>
              </a:rPr>
              <a:t>報告人</a:t>
            </a:r>
            <a:endParaRPr lang="en-US" altLang="zh-TW" sz="2800" dirty="0" smtClean="0">
              <a:solidFill>
                <a:srgbClr val="FFFF00"/>
              </a:solidFill>
            </a:endParaRPr>
          </a:p>
          <a:p>
            <a:r>
              <a:rPr lang="zh-TW" altLang="en-US" sz="2800" dirty="0" smtClean="0">
                <a:solidFill>
                  <a:srgbClr val="FFFF00"/>
                </a:solidFill>
              </a:rPr>
              <a:t>生命教育</a:t>
            </a:r>
            <a:r>
              <a:rPr lang="en-US" altLang="zh-TW" sz="2800" dirty="0" smtClean="0">
                <a:solidFill>
                  <a:srgbClr val="FFFF00"/>
                </a:solidFill>
              </a:rPr>
              <a:t>~</a:t>
            </a:r>
            <a:r>
              <a:rPr lang="zh-TW" altLang="en-US" sz="2800" dirty="0" smtClean="0">
                <a:solidFill>
                  <a:srgbClr val="FFFF00"/>
                </a:solidFill>
              </a:rPr>
              <a:t>湯雪蘭老師</a:t>
            </a:r>
            <a:endParaRPr lang="zh-TW" altLang="en-US" sz="2800" dirty="0">
              <a:solidFill>
                <a:srgbClr val="FFFF00"/>
              </a:solidFill>
            </a:endParaRPr>
          </a:p>
        </p:txBody>
      </p:sp>
      <p:pic>
        <p:nvPicPr>
          <p:cNvPr id="6" name="輕音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D:\kao2\Desktop\0913偏鄉教育ppt\1-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027282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D:\kao2\Desktop\0913偏鄉教育ppt\1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4744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308555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D:\kao2\Desktop\0913偏鄉教育ppt\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8424937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417055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D:\kao2\Desktop\0913偏鄉教育ppt\2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030273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D:\kao2\Desktop\0913偏鄉教育ppt\2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276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107646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D:\kao2\Desktop\0913偏鄉教育ppt\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915669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D:\kao2\Desktop\0913偏鄉教育ppt\3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667321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D:\kao2\Desktop\0913偏鄉教育ppt\3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2" y="332656"/>
            <a:ext cx="8515920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265907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D:\kao2\Desktop\0913偏鄉教育ppt\3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606965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D:\kao2\Desktop\0913偏鄉教育ppt\4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8424936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857466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6554867" cy="1524000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latin typeface="+mn-ea"/>
                <a:ea typeface="+mn-ea"/>
              </a:rPr>
              <a:t>何謂偏鄉英語課輔計畫？</a:t>
            </a:r>
            <a:r>
              <a:rPr lang="en-US" altLang="zh-TW" sz="4800" b="1" dirty="0" smtClean="0">
                <a:latin typeface="+mn-ea"/>
                <a:ea typeface="+mn-ea"/>
              </a:rPr>
              <a:t/>
            </a:r>
            <a:br>
              <a:rPr lang="en-US" altLang="zh-TW" sz="4800" b="1" dirty="0" smtClean="0">
                <a:latin typeface="+mn-ea"/>
                <a:ea typeface="+mn-ea"/>
              </a:rPr>
            </a:br>
            <a:endParaRPr lang="zh-TW" altLang="en-US" sz="4800" b="1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b="1" dirty="0" smtClean="0">
                <a:solidFill>
                  <a:srgbClr val="FFFF00"/>
                </a:solidFill>
              </a:rPr>
              <a:t>一、計畫緣由 ： </a:t>
            </a:r>
            <a:endParaRPr lang="en-US" altLang="zh-TW" sz="3200" b="1" dirty="0" smtClean="0">
              <a:solidFill>
                <a:srgbClr val="FFFF00"/>
              </a:solidFill>
            </a:endParaRPr>
          </a:p>
          <a:p>
            <a:r>
              <a:rPr lang="en-US" altLang="zh-TW" sz="3200" b="1" dirty="0" err="1" smtClean="0">
                <a:solidFill>
                  <a:schemeClr val="tx1"/>
                </a:solidFill>
              </a:rPr>
              <a:t>教育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可以</a:t>
            </a:r>
            <a:r>
              <a:rPr lang="en-US" altLang="zh-TW" sz="3200" b="1" dirty="0" err="1" smtClean="0">
                <a:solidFill>
                  <a:schemeClr val="tx1"/>
                </a:solidFill>
              </a:rPr>
              <a:t>翻轉貧窮，而偏鄉教育資源的問題已經從硬體設備的問題，轉而變成軟性資源的匱乏，特別是師資不足問題最為嚴重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。</a:t>
            </a:r>
          </a:p>
          <a:p>
            <a:r>
              <a:rPr lang="zh-TW" altLang="zh-TW" sz="3200" b="1" dirty="0" smtClean="0">
                <a:solidFill>
                  <a:schemeClr val="tx1"/>
                </a:solidFill>
              </a:rPr>
              <a:t>國際扶輪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3480</a:t>
            </a:r>
            <a:r>
              <a:rPr lang="zh-TW" altLang="zh-TW" sz="3200" b="1" dirty="0" smtClean="0">
                <a:solidFill>
                  <a:schemeClr val="tx1"/>
                </a:solidFill>
              </a:rPr>
              <a:t>地區</a:t>
            </a:r>
            <a:r>
              <a:rPr lang="en-US" altLang="zh-TW" sz="3200" b="1" dirty="0" err="1" smtClean="0">
                <a:solidFill>
                  <a:schemeClr val="tx1"/>
                </a:solidFill>
              </a:rPr>
              <a:t>透過</a:t>
            </a:r>
            <a:r>
              <a:rPr lang="zh-TW" altLang="zh-TW" sz="3200" b="1" dirty="0" smtClean="0">
                <a:solidFill>
                  <a:schemeClr val="tx1"/>
                </a:solidFill>
              </a:rPr>
              <a:t>英語課輔計畫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，</a:t>
            </a:r>
            <a:r>
              <a:rPr lang="en-US" altLang="zh-TW" sz="3200" b="1" dirty="0" err="1" smtClean="0">
                <a:solidFill>
                  <a:schemeClr val="tx1"/>
                </a:solidFill>
              </a:rPr>
              <a:t>協助建構資訊網絡的環境，以有效縮減城鄉落差，讓優秀的學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子</a:t>
            </a:r>
            <a:r>
              <a:rPr lang="en-US" altLang="zh-TW" sz="3200" b="1" dirty="0" err="1" smtClean="0">
                <a:solidFill>
                  <a:schemeClr val="tx1"/>
                </a:solidFill>
              </a:rPr>
              <a:t>可以貢獻所學，來協助偏鄉學童的學習問題，共學共好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。</a:t>
            </a:r>
            <a:endParaRPr lang="zh-TW" altLang="en-US" dirty="0"/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D:\kao2\Desktop\0913偏鄉教育ppt\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5"/>
            <a:ext cx="8640960" cy="612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057605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D:\kao2\Desktop\0913偏鄉教育ppt\4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665171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D:\kao2\Desktop\0913偏鄉教育ppt\5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96944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598658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D:\kao2\Desktop\0913偏鄉教育ppt\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945763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D:\kao2\Desktop\0913偏鄉教育ppt\5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090"/>
            <a:ext cx="8352928" cy="6001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784645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D:\kao2\Desktop\0913偏鄉教育ppt\5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496944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618227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 descr="D:\kao2\Desktop\0913偏鄉教育ppt\6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879198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 descr="D:\kao2\Desktop\0913偏鄉教育ppt\6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964159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D:\kao2\Desktop\0913偏鄉教育ppt\6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171688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4096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5852798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520" y="188640"/>
            <a:ext cx="86409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b="1" dirty="0" smtClean="0">
                <a:solidFill>
                  <a:srgbClr val="FFFF00"/>
                </a:solidFill>
              </a:rPr>
              <a:t>二、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角色與實施準備：</a:t>
            </a:r>
            <a:endParaRPr lang="zh-TW" altLang="zh-TW" sz="3200" b="1" dirty="0" smtClean="0">
              <a:solidFill>
                <a:srgbClr val="FFFF00"/>
              </a:solidFill>
            </a:endParaRPr>
          </a:p>
          <a:p>
            <a:r>
              <a:rPr lang="en-US" altLang="zh-TW" sz="3200" b="1" dirty="0" smtClean="0"/>
              <a:t>• </a:t>
            </a:r>
            <a:r>
              <a:rPr lang="zh-TW" altLang="zh-TW" sz="3200" b="1" dirty="0" smtClean="0"/>
              <a:t>扶輪社共同主辦</a:t>
            </a:r>
          </a:p>
          <a:p>
            <a:r>
              <a:rPr lang="en-US" altLang="zh-TW" sz="3200" b="1" dirty="0" smtClean="0"/>
              <a:t>• </a:t>
            </a:r>
            <a:r>
              <a:rPr lang="zh-TW" altLang="zh-TW" sz="3200" b="1" dirty="0" smtClean="0"/>
              <a:t>大學伴</a:t>
            </a:r>
            <a:r>
              <a:rPr lang="en-US" altLang="zh-TW" sz="3200" b="1" dirty="0" smtClean="0"/>
              <a:t>: </a:t>
            </a:r>
            <a:r>
              <a:rPr lang="zh-TW" altLang="en-US" sz="3200" b="1" dirty="0" smtClean="0"/>
              <a:t>北區</a:t>
            </a:r>
            <a:r>
              <a:rPr lang="zh-TW" altLang="zh-TW" sz="3200" b="1" dirty="0" smtClean="0"/>
              <a:t>高中職及大學生參與擔任大學伴</a:t>
            </a:r>
            <a:r>
              <a:rPr lang="en-US" altLang="zh-TW" sz="3200" b="1" dirty="0" smtClean="0"/>
              <a:t>,</a:t>
            </a:r>
          </a:p>
          <a:p>
            <a:r>
              <a:rPr lang="zh-TW" altLang="en-US" sz="3200" b="1" dirty="0" smtClean="0"/>
              <a:t>                </a:t>
            </a:r>
            <a:r>
              <a:rPr lang="zh-TW" altLang="zh-TW" sz="3200" b="1" dirty="0" smtClean="0"/>
              <a:t>並有指導老師參與本計畫 </a:t>
            </a:r>
            <a:r>
              <a:rPr lang="en-US" altLang="zh-TW" sz="3200" b="1" dirty="0" smtClean="0"/>
              <a:t> </a:t>
            </a:r>
            <a:endParaRPr lang="zh-TW" altLang="zh-TW" sz="3200" b="1" dirty="0" smtClean="0"/>
          </a:p>
          <a:p>
            <a:r>
              <a:rPr lang="en-US" altLang="zh-TW" sz="3200" b="1" dirty="0" smtClean="0"/>
              <a:t>• </a:t>
            </a:r>
            <a:r>
              <a:rPr lang="zh-TW" altLang="zh-TW" sz="3200" b="1" dirty="0" smtClean="0"/>
              <a:t>小學伴</a:t>
            </a:r>
            <a:r>
              <a:rPr lang="en-US" altLang="zh-TW" sz="3200" b="1" dirty="0" smtClean="0"/>
              <a:t>: </a:t>
            </a:r>
            <a:r>
              <a:rPr lang="zh-TW" altLang="en-US" sz="3200" b="1" dirty="0" smtClean="0"/>
              <a:t>北區</a:t>
            </a:r>
            <a:r>
              <a:rPr lang="zh-TW" altLang="zh-TW" sz="3200" b="1" dirty="0" smtClean="0"/>
              <a:t>偏鄉國小學童優先，由學校挑選</a:t>
            </a:r>
            <a:endParaRPr lang="en-US" altLang="zh-TW" sz="3200" b="1" dirty="0" smtClean="0"/>
          </a:p>
          <a:p>
            <a:r>
              <a:rPr lang="zh-TW" altLang="en-US" sz="3200" b="1" dirty="0" smtClean="0"/>
              <a:t>                </a:t>
            </a:r>
            <a:r>
              <a:rPr lang="zh-TW" altLang="zh-TW" sz="3200" b="1" dirty="0" smtClean="0"/>
              <a:t>需接受英語課輔的學生</a:t>
            </a:r>
          </a:p>
          <a:p>
            <a:r>
              <a:rPr lang="en-US" altLang="zh-TW" sz="3200" b="1" dirty="0" smtClean="0"/>
              <a:t>• </a:t>
            </a:r>
            <a:r>
              <a:rPr lang="zh-TW" altLang="zh-TW" sz="3200" b="1" dirty="0" smtClean="0"/>
              <a:t>課輔工具：線上英語課輔系統</a:t>
            </a:r>
            <a:r>
              <a:rPr lang="en-US" altLang="zh-TW" sz="3200" b="1" dirty="0" smtClean="0"/>
              <a:t>(</a:t>
            </a:r>
            <a:r>
              <a:rPr lang="zh-TW" altLang="zh-TW" sz="3200" b="1" dirty="0" smtClean="0"/>
              <a:t>系統已建置完</a:t>
            </a:r>
            <a:endParaRPr lang="en-US" altLang="zh-TW" sz="3200" b="1" dirty="0" smtClean="0"/>
          </a:p>
          <a:p>
            <a:r>
              <a:rPr lang="zh-TW" altLang="en-US" sz="3200" b="1" dirty="0" smtClean="0"/>
              <a:t>                </a:t>
            </a:r>
            <a:r>
              <a:rPr lang="zh-TW" altLang="zh-TW" sz="3200" b="1" dirty="0" smtClean="0"/>
              <a:t>成並使用多年</a:t>
            </a:r>
            <a:r>
              <a:rPr lang="en-US" altLang="zh-TW" sz="3200" b="1" dirty="0" smtClean="0"/>
              <a:t>)</a:t>
            </a:r>
            <a:endParaRPr lang="zh-TW" altLang="zh-TW" sz="3200" b="1" dirty="0" smtClean="0"/>
          </a:p>
          <a:p>
            <a:r>
              <a:rPr lang="en-US" altLang="zh-TW" sz="3200" b="1" dirty="0" smtClean="0"/>
              <a:t>•</a:t>
            </a:r>
            <a:r>
              <a:rPr lang="zh-TW" altLang="zh-TW" sz="3200" b="1" dirty="0" smtClean="0"/>
              <a:t>英語上課教材</a:t>
            </a:r>
            <a:r>
              <a:rPr lang="en-US" altLang="zh-TW" sz="3200" b="1" dirty="0" smtClean="0"/>
              <a:t>: </a:t>
            </a:r>
            <a:r>
              <a:rPr lang="zh-TW" altLang="zh-TW" sz="3200" b="1" dirty="0" smtClean="0"/>
              <a:t>由大</a:t>
            </a:r>
            <a:r>
              <a:rPr lang="zh-TW" altLang="en-US" sz="3200" b="1" dirty="0" smtClean="0"/>
              <a:t>小</a:t>
            </a:r>
            <a:r>
              <a:rPr lang="zh-TW" altLang="zh-TW" sz="3200" b="1" dirty="0" smtClean="0"/>
              <a:t>學伴的指導老師討論需</a:t>
            </a:r>
            <a:endParaRPr lang="en-US" altLang="zh-TW" sz="3200" b="1" dirty="0" smtClean="0"/>
          </a:p>
          <a:p>
            <a:r>
              <a:rPr lang="zh-TW" altLang="en-US" sz="3200" b="1" dirty="0" smtClean="0"/>
              <a:t>                 </a:t>
            </a:r>
            <a:r>
              <a:rPr lang="zh-TW" altLang="zh-TW" sz="3200" b="1" dirty="0" smtClean="0"/>
              <a:t>求後</a:t>
            </a:r>
            <a:r>
              <a:rPr lang="en-US" altLang="zh-TW" sz="3200" b="1" dirty="0" smtClean="0"/>
              <a:t>,</a:t>
            </a:r>
            <a:r>
              <a:rPr lang="zh-TW" altLang="zh-TW" sz="3200" b="1" dirty="0" smtClean="0"/>
              <a:t>自編或使用其他適當教材。</a:t>
            </a:r>
          </a:p>
          <a:p>
            <a:r>
              <a:rPr lang="en-US" altLang="zh-TW" sz="3200" b="1" dirty="0" smtClean="0"/>
              <a:t>• </a:t>
            </a:r>
            <a:r>
              <a:rPr lang="zh-TW" altLang="zh-TW" sz="3200" b="1" dirty="0" smtClean="0"/>
              <a:t>課輔頻率</a:t>
            </a:r>
            <a:r>
              <a:rPr lang="en-US" altLang="zh-TW" sz="3200" b="1" dirty="0" smtClean="0"/>
              <a:t>: </a:t>
            </a:r>
            <a:r>
              <a:rPr lang="zh-TW" altLang="zh-TW" sz="3200" b="1" dirty="0" smtClean="0"/>
              <a:t>每週至少一堂課的時間（由大小學</a:t>
            </a:r>
            <a:endParaRPr lang="en-US" altLang="zh-TW" sz="3200" b="1" dirty="0" smtClean="0"/>
          </a:p>
          <a:p>
            <a:r>
              <a:rPr lang="zh-TW" altLang="en-US" sz="3200" b="1" dirty="0" smtClean="0"/>
              <a:t>                 </a:t>
            </a:r>
            <a:r>
              <a:rPr lang="zh-TW" altLang="zh-TW" sz="3200" b="1" dirty="0" smtClean="0"/>
              <a:t>伴協調）</a:t>
            </a:r>
          </a:p>
          <a:p>
            <a:r>
              <a:rPr lang="en-US" altLang="zh-TW" sz="3200" b="1" dirty="0" smtClean="0"/>
              <a:t> </a:t>
            </a:r>
            <a:endParaRPr lang="zh-TW" altLang="zh-TW" sz="3200" b="1" dirty="0"/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1425471607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6656" y="533400"/>
            <a:ext cx="3708276" cy="3767138"/>
          </a:xfrm>
        </p:spPr>
      </p:pic>
      <p:pic>
        <p:nvPicPr>
          <p:cNvPr id="31746" name="Picture 2" descr="D:\kao2\Desktop\0913偏鄉教育ppt\7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5" y="476672"/>
            <a:ext cx="8293730" cy="5951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436249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D:\kao2\Desktop\0913偏鄉教育ppt\6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09" y="332656"/>
            <a:ext cx="8424936" cy="624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7241177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2060"/>
                </a:solidFill>
              </a:rPr>
              <a:t>同學對偏鄉服務的自我期許：</a:t>
            </a:r>
            <a:endParaRPr lang="en-US" altLang="zh-TW" sz="3600" b="1" dirty="0" smtClean="0">
              <a:solidFill>
                <a:srgbClr val="002060"/>
              </a:solidFill>
            </a:endParaRPr>
          </a:p>
          <a:p>
            <a:r>
              <a:rPr lang="zh-TW" altLang="zh-TW" sz="2800" b="1" dirty="0" smtClean="0">
                <a:solidFill>
                  <a:srgbClr val="002060"/>
                </a:solidFill>
              </a:rPr>
              <a:t>顏名珮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每次上課對自己是很大的挑戰，也是很好學習的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           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機會。</a:t>
            </a:r>
          </a:p>
          <a:p>
            <a:r>
              <a:rPr lang="zh-TW" altLang="zh-TW" sz="2800" b="1" dirty="0" smtClean="0">
                <a:solidFill>
                  <a:srgbClr val="002060"/>
                </a:solidFill>
              </a:rPr>
              <a:t>張凱棋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能讓小學伴開心的上英文課，自己也能把基礎複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           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習。</a:t>
            </a:r>
          </a:p>
          <a:p>
            <a:r>
              <a:rPr lang="zh-TW" altLang="zh-TW" sz="2800" b="1" dirty="0" smtClean="0">
                <a:solidFill>
                  <a:srgbClr val="002060"/>
                </a:solidFill>
              </a:rPr>
              <a:t>周依璇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我們雖然不是萬能，將以積極努力的態度面對挑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           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戰。</a:t>
            </a:r>
          </a:p>
          <a:p>
            <a:r>
              <a:rPr lang="zh-TW" altLang="zh-TW" sz="2800" b="1" dirty="0" smtClean="0">
                <a:solidFill>
                  <a:srgbClr val="002060"/>
                </a:solidFill>
              </a:rPr>
              <a:t>李明敏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其實我曾經跟他們一樣都是小孩，我察覺自己成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           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長了不少。</a:t>
            </a:r>
          </a:p>
          <a:p>
            <a:r>
              <a:rPr lang="zh-TW" altLang="zh-TW" sz="2800" b="1" dirty="0" smtClean="0">
                <a:solidFill>
                  <a:srgbClr val="002060"/>
                </a:solidFill>
              </a:rPr>
              <a:t>江蘊芯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我們從他們身上學到許多，書裡學不到的。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endParaRPr lang="zh-TW" altLang="zh-TW" sz="2800" b="1" dirty="0" smtClean="0">
              <a:solidFill>
                <a:srgbClr val="002060"/>
              </a:solidFill>
            </a:endParaRPr>
          </a:p>
          <a:p>
            <a:r>
              <a:rPr lang="zh-TW" altLang="zh-TW" sz="2800" b="1" dirty="0" smtClean="0">
                <a:solidFill>
                  <a:srgbClr val="002060"/>
                </a:solidFill>
              </a:rPr>
              <a:t>王韻涵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服務不是件輕鬆容易的事，我要溫和的對待小學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           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伴。</a:t>
            </a:r>
          </a:p>
          <a:p>
            <a:r>
              <a:rPr lang="zh-TW" altLang="zh-TW" sz="2800" b="1" dirty="0" smtClean="0">
                <a:solidFill>
                  <a:srgbClr val="002060"/>
                </a:solidFill>
              </a:rPr>
              <a:t>王芓勻</a:t>
            </a:r>
            <a:r>
              <a:rPr lang="en-US" altLang="zh-TW" sz="2800" b="1" dirty="0" smtClean="0">
                <a:solidFill>
                  <a:srgbClr val="002060"/>
                </a:solidFill>
              </a:rPr>
              <a:t>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自己更有耐心，與學伴更有默契，他們可以更喜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r>
              <a:rPr lang="en-US" altLang="zh-TW" sz="2800" b="1" dirty="0" smtClean="0">
                <a:solidFill>
                  <a:srgbClr val="002060"/>
                </a:solidFill>
              </a:rPr>
              <a:t>               </a:t>
            </a:r>
            <a:r>
              <a:rPr lang="zh-TW" altLang="zh-TW" sz="2800" b="1" dirty="0" smtClean="0">
                <a:solidFill>
                  <a:srgbClr val="002060"/>
                </a:solidFill>
              </a:rPr>
              <a:t>歡英文。</a:t>
            </a:r>
            <a:endParaRPr lang="zh-TW" altLang="zh-TW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76" y="2151827"/>
            <a:ext cx="3859453" cy="257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13" y="3861048"/>
            <a:ext cx="3859453" cy="257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4" y="370597"/>
            <a:ext cx="3859453" cy="257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6" y="3933056"/>
            <a:ext cx="3859453" cy="257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859453" cy="257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2267744" y="2852936"/>
            <a:ext cx="4392488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+mn-ea"/>
              </a:rPr>
              <a:t>謝謝聆聽</a:t>
            </a:r>
            <a:endParaRPr lang="zh-TW" altLang="en-US" sz="8000" b="1" dirty="0">
              <a:solidFill>
                <a:srgbClr val="FFC000"/>
              </a:solidFill>
              <a:latin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473016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650891"/>
            <a:ext cx="8712968" cy="58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53920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ea"/>
                <a:cs typeface="新細明體" pitchFamily="18" charset="-120"/>
              </a:rPr>
              <a:t>三、實施辦法</a:t>
            </a: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•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開學相見歡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: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•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成果發表趣味競賽暨記者會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: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•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Times New Roman" pitchFamily="18" charset="0"/>
              </a:rPr>
              <a:t> 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英語課業輔導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: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每週進行一節課的視訊課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dirty="0" smtClean="0">
                <a:latin typeface="+mn-ea"/>
                <a:cs typeface="新細明體" pitchFamily="18" charset="-120"/>
              </a:rPr>
              <a:t>   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業輔導。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•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Times New Roman" pitchFamily="18" charset="0"/>
              </a:rPr>
              <a:t> 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設備擴充及教育訓練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: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由扶輪社協助採購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dirty="0" smtClean="0">
                <a:latin typeface="+mn-ea"/>
                <a:cs typeface="新細明體" pitchFamily="18" charset="-120"/>
              </a:rPr>
              <a:t>   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耳機麥克風與網路攝影機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•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Times New Roman" pitchFamily="18" charset="0"/>
              </a:rPr>
              <a:t> 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志工服務時數證明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: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Times New Roman" pitchFamily="18" charset="0"/>
              </a:rPr>
              <a:t>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頒發感謝狀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: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Arial" pitchFamily="34" charset="0"/>
              </a:rPr>
              <a:t>•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Times New Roman" pitchFamily="18" charset="0"/>
              </a:rPr>
              <a:t> 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實施期間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Arial" pitchFamily="34" charset="0"/>
              </a:rPr>
              <a:t>: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另訂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Arial" pitchFamily="34" charset="0"/>
              </a:rPr>
              <a:t>(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新細明體" pitchFamily="18" charset="-120"/>
              </a:rPr>
              <a:t>至少為期一年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Arial" pitchFamily="34" charset="0"/>
              </a:rPr>
              <a:t>) 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新細明體" pitchFamily="18" charset="-120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03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772816"/>
            <a:ext cx="7992888" cy="4608512"/>
          </a:xfrm>
          <a:prstGeom prst="rect">
            <a:avLst/>
          </a:prstGeom>
          <a:ln/>
        </p:spPr>
      </p:pic>
      <p:sp>
        <p:nvSpPr>
          <p:cNvPr id="3" name="文字方塊 2"/>
          <p:cNvSpPr txBox="1"/>
          <p:nvPr/>
        </p:nvSpPr>
        <p:spPr>
          <a:xfrm>
            <a:off x="539552" y="90872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</a:rPr>
              <a:t>四、</a:t>
            </a:r>
            <a:r>
              <a:rPr lang="en-US" altLang="zh-TW" sz="4000" b="1" dirty="0" err="1" smtClean="0">
                <a:solidFill>
                  <a:srgbClr val="FFFF00"/>
                </a:solidFill>
              </a:rPr>
              <a:t>計畫施行流程與階段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02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404664"/>
            <a:ext cx="8352928" cy="5976664"/>
          </a:xfrm>
          <a:prstGeom prst="rect">
            <a:avLst/>
          </a:prstGeom>
          <a:ln/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7992884" cy="126876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崇光偏鄉伴讀計畫說明</a:t>
            </a:r>
            <a:endParaRPr lang="zh-TW" altLang="en-US" sz="3600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10072"/>
            <a:ext cx="8784976" cy="5847928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英語課業輔導</a:t>
            </a:r>
            <a:r>
              <a:rPr lang="en-US" altLang="zh-TW" sz="3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:每週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一，每周三視訊</a:t>
            </a:r>
            <a:r>
              <a:rPr lang="en-US" altLang="zh-TW" sz="3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一節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。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zh-TW" sz="3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耳機麥克風與網路攝影機43</a:t>
            </a:r>
            <a:r>
              <a:rPr lang="zh-TW" alt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組，</a:t>
            </a:r>
            <a:r>
              <a:rPr lang="en-US" altLang="zh-TW" sz="3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扶輪社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提供。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zh-TW" sz="3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課前程度分組</a:t>
            </a:r>
            <a:r>
              <a:rPr lang="zh-TW" alt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：</a:t>
            </a:r>
            <a:r>
              <a:rPr lang="en-US" altLang="zh-TW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3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以組對組方式進行課輔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，並由老師帶領學生自編</a:t>
            </a:r>
            <a:r>
              <a:rPr lang="zh-TW" altLang="en-US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繪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本教材。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zh-TW" sz="3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開學前相見歡</a:t>
            </a:r>
            <a:r>
              <a:rPr lang="zh-TW" alt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：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8/31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九份、湖田國小；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9/5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坪林大屯、瑞柑國小相見歡活動。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學期成果發表會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：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2017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月。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3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志工服務時數</a:t>
            </a:r>
            <a:r>
              <a:rPr lang="zh-TW" alt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認</a:t>
            </a:r>
            <a:r>
              <a:rPr lang="en-US" altLang="zh-TW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證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buNone/>
            </a:pP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1.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取得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14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小時線上志</a:t>
            </a:r>
            <a:r>
              <a:rPr lang="zh-TW" altLang="en-US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工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服務學習 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buNone/>
            </a:pP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</a:t>
            </a:r>
            <a:r>
              <a:rPr lang="en-US" altLang="zh-TW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2.</a:t>
            </a:r>
            <a:r>
              <a:rPr lang="zh-TW" alt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一學年扶輪社頒發的志工服務時數</a:t>
            </a:r>
            <a:endParaRPr lang="en-US" altLang="zh-TW" sz="3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TW" altLang="en-US" b="1" dirty="0">
              <a:latin typeface="+mn-ea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0"/>
                            </p:stCondLst>
                            <p:childTnLst>
                              <p:par>
                                <p:cTn id="8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40"/>
                            </p:stCondLst>
                            <p:childTnLst>
                              <p:par>
                                <p:cTn id="1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350"/>
                            </p:stCondLst>
                            <p:childTnLst>
                              <p:par>
                                <p:cTn id="14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80"/>
                            </p:stCondLst>
                            <p:childTnLst>
                              <p:par>
                                <p:cTn id="17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380"/>
                            </p:stCondLst>
                            <p:childTnLst>
                              <p:par>
                                <p:cTn id="20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370"/>
                            </p:stCondLst>
                            <p:childTnLst>
                              <p:par>
                                <p:cTn id="23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70"/>
                            </p:stCondLst>
                            <p:childTnLst>
                              <p:par>
                                <p:cTn id="26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D:\kao2\Desktop\0913偏鄉教育ppt\1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0" y="260648"/>
            <a:ext cx="8498423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224965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kao2\Desktop\0913偏鄉教育ppt\1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481085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282</TotalTime>
  <Words>426</Words>
  <Application>Microsoft Office PowerPoint</Application>
  <PresentationFormat>投影片</PresentationFormat>
  <Paragraphs>60</Paragraphs>
  <Slides>33</Slides>
  <Notes>4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切割線</vt:lpstr>
      <vt:lpstr>崇光女中與國際扶輪3480地區 大小學伴心有愛 偏鄉伴讀做伙來</vt:lpstr>
      <vt:lpstr>何謂偏鄉英語課輔計畫？ </vt:lpstr>
      <vt:lpstr>投影片 3</vt:lpstr>
      <vt:lpstr>投影片 4</vt:lpstr>
      <vt:lpstr>投影片 5</vt:lpstr>
      <vt:lpstr>投影片 6</vt:lpstr>
      <vt:lpstr>崇光偏鄉伴讀計畫說明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崇光女中與國際扶輪3480地區 大小學伴心有愛，偏鄉伴讀做伙來</dc:title>
  <dc:creator>崇光女中</dc:creator>
  <cp:lastModifiedBy>崇光女中</cp:lastModifiedBy>
  <cp:revision>35</cp:revision>
  <dcterms:created xsi:type="dcterms:W3CDTF">2016-09-09T05:58:10Z</dcterms:created>
  <dcterms:modified xsi:type="dcterms:W3CDTF">2017-03-02T03:10:28Z</dcterms:modified>
</cp:coreProperties>
</file>